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61" r:id="rId5"/>
    <p:sldId id="262" r:id="rId6"/>
    <p:sldId id="256" r:id="rId7"/>
    <p:sldId id="257" r:id="rId8"/>
    <p:sldId id="263" r:id="rId9"/>
    <p:sldId id="259" r:id="rId10"/>
    <p:sldId id="260" r:id="rId11"/>
    <p:sldId id="258" r:id="rId12"/>
    <p:sldId id="264" r:id="rId13"/>
    <p:sldId id="265" r:id="rId14"/>
    <p:sldId id="266" r:id="rId15"/>
    <p:sldId id="267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5E886"/>
    <a:srgbClr val="E3DB5E"/>
    <a:srgbClr val="FF0000"/>
    <a:srgbClr val="E8A45C"/>
    <a:srgbClr val="E5E38E"/>
    <a:srgbClr val="B6E1E5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78" d="100"/>
          <a:sy n="178" d="100"/>
        </p:scale>
        <p:origin x="-104" y="-7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-4208" y="12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6C197-0284-5744-87BE-1968831B04BC}" type="datetimeFigureOut">
              <a:rPr kumimoji="1" lang="ja-JP" altLang="en-US" smtClean="0"/>
              <a:t>18/02/06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5589A-8378-7047-ABFF-2EFE0B4A0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4116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90F26-5702-8442-B209-CCC4F49D7B73}" type="datetimeFigureOut">
              <a:rPr kumimoji="1" lang="ja-JP" altLang="en-US" smtClean="0"/>
              <a:t>18/02/06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ED7E1-0A7D-7C43-9206-3F1E25EF3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156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ED7E1-0A7D-7C43-9206-3F1E25EF3B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2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ED7E1-0A7D-7C43-9206-3F1E25EF3B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87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E5D2C-D6AE-5847-ABA1-D94E91247E7F}" type="datetime1">
              <a:rPr lang="ja-JP" altLang="en-US" smtClean="0"/>
              <a:t>18/02/06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7E1E-C73B-F04E-8149-A9196339BFC0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D09-1C53-9044-82B4-A02AEAC7D296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6834-0D54-C544-AA4D-EA3F6C163C14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1224-7264-FC42-B558-44D964FF6FB2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BBDE5-38E0-3848-B178-2F2D6B74F37B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D361-9138-A047-8C0C-3BF2E925EBFB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0245-77C7-954D-9E82-83A0CC716569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D0A3A-5A9F-D54B-9DF2-27264D92E0C7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908A-B064-D846-99D6-59427CE6CE51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47EB-4A04-3E44-84C4-90912D01E817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5B8C7-B54C-2649-8183-81819F13FA36}" type="datetime1">
              <a:rPr lang="ja-JP" altLang="en-US" smtClean="0"/>
              <a:t>18/02/06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6553200" y="4760398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1</a:t>
            </a:fld>
            <a:endParaRPr lang="en-US"/>
          </a:p>
        </p:txBody>
      </p:sp>
      <p:sp>
        <p:nvSpPr>
          <p:cNvPr id="13" name="正方形/長方形 12"/>
          <p:cNvSpPr/>
          <p:nvPr/>
        </p:nvSpPr>
        <p:spPr>
          <a:xfrm>
            <a:off x="700984" y="948439"/>
            <a:ext cx="7772623" cy="48768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みんなで撮る学校</a:t>
            </a:r>
            <a:endParaRPr kumimoji="1" lang="en-US" altLang="ja-JP" sz="2800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6860" y="1484817"/>
            <a:ext cx="7766747" cy="2812583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＜企画概要＞</a:t>
            </a:r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映像制作を通して、これから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｢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社会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｣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や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｢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世界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｣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に出たときに必要となる</a:t>
            </a:r>
            <a:r>
              <a:rPr kumimoji="1" lang="ja-JP" altLang="en-US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３つの力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を養ってもらう。</a:t>
            </a:r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①</a:t>
            </a:r>
            <a:r>
              <a:rPr kumimoji="1" lang="ja-JP" altLang="en-US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論理的思考、批判的思考</a:t>
            </a:r>
            <a:endParaRPr kumimoji="1" lang="en-US" altLang="ja-JP" sz="1400" b="1" kern="2500" dirty="0" smtClean="0">
              <a:solidFill>
                <a:srgbClr val="FF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②</a:t>
            </a:r>
            <a:r>
              <a:rPr kumimoji="1" lang="ja-JP" altLang="en-US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自分の意見を形成する</a:t>
            </a:r>
            <a:endParaRPr kumimoji="1" lang="en-US" altLang="ja-JP" sz="1400" b="1" kern="2500" dirty="0" smtClean="0">
              <a:solidFill>
                <a:srgbClr val="FF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③</a:t>
            </a:r>
            <a:r>
              <a:rPr kumimoji="1" lang="ja-JP" altLang="en-US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他人の意見を受け入れる（チーム</a:t>
            </a:r>
            <a:r>
              <a:rPr kumimoji="1" lang="ja-JP" altLang="en-US" sz="1400" b="1" kern="2500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・</a:t>
            </a:r>
            <a:r>
              <a:rPr kumimoji="1" lang="ja-JP" altLang="en-US" sz="14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ビルディング）</a:t>
            </a:r>
            <a:endParaRPr kumimoji="1" lang="en-US" altLang="ja-JP" sz="1400" b="1" kern="2500" dirty="0">
              <a:solidFill>
                <a:srgbClr val="FF0000"/>
              </a:solidFill>
              <a:latin typeface="HG丸ｺﾞｼｯｸM-PRO"/>
              <a:ea typeface="HG丸ｺﾞｼｯｸM-PRO"/>
            </a:endParaRPr>
          </a:p>
          <a:p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＜授業時間＞</a:t>
            </a:r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9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0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分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×3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コマ</a:t>
            </a:r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＜参加人数＞</a:t>
            </a:r>
            <a:endParaRPr kumimoji="1" lang="en-US" altLang="ja-JP" sz="14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４チーム（</a:t>
            </a:r>
            <a:r>
              <a:rPr kumimoji="1" lang="en-US" altLang="ja-JP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4〜5</a:t>
            </a:r>
            <a:r>
              <a:rPr kumimoji="1" lang="ja-JP" altLang="en-US" sz="14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名で１チーム）</a:t>
            </a:r>
            <a:endParaRPr kumimoji="1" lang="en-US" altLang="ja-JP" sz="14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5986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700984" y="1667526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システム思考（論理的思考、批判的思考）</a:t>
            </a:r>
            <a:endParaRPr kumimoji="1" lang="en-US" altLang="ja-JP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95493" y="2062763"/>
            <a:ext cx="77633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物語の構成がくるわないように、考えながら撮影を行う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撮影中に出たその他のアイディアを、構成に組み込み再構成する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6608" y="1295173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>
                    <a:lumMod val="50000"/>
                  </a:schemeClr>
                </a:solidFill>
                <a:latin typeface="HG丸ｺﾞｼｯｸM-PRO"/>
                <a:ea typeface="HG丸ｺﾞｼｯｸM-PRO"/>
              </a:rPr>
              <a:t>身に付くスキル</a:t>
            </a:r>
            <a:endParaRPr kumimoji="1" lang="ja-JP" altLang="en-US" b="1" dirty="0">
              <a:solidFill>
                <a:schemeClr val="bg1">
                  <a:lumMod val="50000"/>
                </a:schemeClr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06475" y="2754514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チームビルディング</a:t>
            </a:r>
            <a:endParaRPr kumimoji="1" lang="en-US" altLang="ja-JP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0984" y="3149751"/>
            <a:ext cx="77633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撮影スケジュール管理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0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700984" y="1187340"/>
            <a:ext cx="7772623" cy="10986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学校紹介映像の撮影</a:t>
            </a:r>
            <a:r>
              <a:rPr kumimoji="1" lang="en-US" altLang="ja-JP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･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編集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973675" y="1587745"/>
            <a:ext cx="14927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撮影・編集</a:t>
            </a:r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90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分</a:t>
            </a:r>
            <a:endParaRPr kumimoji="1" lang="en-US" altLang="ja-JP" sz="12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1400" y="911594"/>
            <a:ext cx="892654" cy="4143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第４回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00983" y="2590171"/>
            <a:ext cx="7772623" cy="16454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撮影の完了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編集は、ストーリーの順番通りにつなぎ合わせるところまで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音楽・効果音の決定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テロップの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/>
                <a:ea typeface="HG丸ｺﾞｼｯｸM-PRO"/>
              </a:rPr>
              <a:t>決定（テキストレベル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）</a:t>
            </a:r>
            <a:endParaRPr kumimoji="1" lang="en-US" altLang="ja-JP" sz="16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07848" y="2340289"/>
            <a:ext cx="7758543" cy="24988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グループワーク</a:t>
            </a:r>
            <a:endParaRPr kumimoji="1" lang="en-US" altLang="ja-JP" sz="1600" dirty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59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12</a:t>
            </a:fld>
            <a:endParaRPr lang="en-US"/>
          </a:p>
        </p:txBody>
      </p:sp>
      <p:sp>
        <p:nvSpPr>
          <p:cNvPr id="5" name="正方形/長方形 4"/>
          <p:cNvSpPr/>
          <p:nvPr/>
        </p:nvSpPr>
        <p:spPr>
          <a:xfrm>
            <a:off x="700984" y="1622350"/>
            <a:ext cx="7772623" cy="105822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rgbClr val="FF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弊社による編集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224" y="1483904"/>
            <a:ext cx="884911" cy="414300"/>
          </a:xfrm>
          <a:prstGeom prst="rect">
            <a:avLst/>
          </a:prstGeom>
          <a:solidFill>
            <a:srgbClr val="FF0000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授業外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00984" y="2735493"/>
            <a:ext cx="7766747" cy="1007115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生徒さんの指示のもと、弊社が映像を完成させる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一週間ほどで完成</a:t>
            </a:r>
            <a:endParaRPr kumimoji="1" lang="en-US" altLang="ja-JP" sz="1600" dirty="0" smtClean="0">
              <a:solidFill>
                <a:prstClr val="black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216596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00984" y="1431562"/>
            <a:ext cx="7772623" cy="137474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映像を見て考える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38642" y="1826367"/>
            <a:ext cx="12618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課題映像１本</a:t>
            </a:r>
            <a:endParaRPr kumimoji="1" lang="en-US" altLang="ja-JP" sz="12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8224" y="1293116"/>
            <a:ext cx="645519" cy="414300"/>
          </a:xfrm>
          <a:prstGeom prst="rect">
            <a:avLst/>
          </a:prstGeom>
          <a:solidFill>
            <a:schemeClr val="tx1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課題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00984" y="2992573"/>
            <a:ext cx="7766747" cy="1385945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課題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映像１本を見てもらい、その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映像が表していることは何か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を考えてもらう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→</a:t>
            </a:r>
            <a:r>
              <a:rPr kumimoji="1" lang="ja-JP" altLang="en-US" sz="16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テーマは何か？</a:t>
            </a:r>
            <a:endParaRPr kumimoji="1" lang="en-US" altLang="ja-JP" sz="1600" b="1" kern="2500" dirty="0" smtClean="0">
              <a:solidFill>
                <a:srgbClr val="FF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→</a:t>
            </a:r>
            <a:r>
              <a:rPr kumimoji="1" lang="ja-JP" altLang="en-US" sz="1600" b="1" kern="25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なぜそのテーマだと思ったのか？</a:t>
            </a:r>
            <a:endParaRPr kumimoji="1" lang="en-US" altLang="ja-JP" sz="16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0116" y="2310700"/>
            <a:ext cx="7008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  <a:ea typeface="HG丸ｺﾞｼｯｸM-PRO"/>
              </a:rPr>
              <a:t>※</a:t>
            </a:r>
            <a:r>
              <a:rPr kumimoji="1" lang="ja-JP" altLang="en-US" sz="1400" dirty="0" smtClean="0">
                <a:solidFill>
                  <a:srgbClr val="0000FF"/>
                </a:solidFill>
                <a:ea typeface="HG丸ｺﾞｼｯｸM-PRO"/>
              </a:rPr>
              <a:t>授業の</a:t>
            </a:r>
            <a:r>
              <a:rPr kumimoji="1" lang="en-US" altLang="ja-JP" sz="1400" dirty="0" smtClean="0">
                <a:solidFill>
                  <a:srgbClr val="0000FF"/>
                </a:solidFill>
                <a:ea typeface="HG丸ｺﾞｼｯｸM-PRO"/>
              </a:rPr>
              <a:t>1</a:t>
            </a:r>
            <a:r>
              <a:rPr kumimoji="1" lang="ja-JP" altLang="en-US" sz="1400" dirty="0" smtClean="0">
                <a:solidFill>
                  <a:srgbClr val="0000FF"/>
                </a:solidFill>
                <a:ea typeface="HG丸ｺﾞｼｯｸM-PRO"/>
              </a:rPr>
              <a:t>週間ほど前に課題映像をお渡しし</a:t>
            </a:r>
            <a:r>
              <a:rPr kumimoji="1" lang="en-US" altLang="ja-JP" sz="1400" dirty="0" smtClean="0">
                <a:solidFill>
                  <a:srgbClr val="0000FF"/>
                </a:solidFill>
                <a:ea typeface="HG丸ｺﾞｼｯｸM-PRO"/>
              </a:rPr>
              <a:t>､</a:t>
            </a:r>
            <a:r>
              <a:rPr kumimoji="1" lang="ja-JP" altLang="en-US" sz="1400" dirty="0" smtClean="0">
                <a:solidFill>
                  <a:srgbClr val="0000FF"/>
                </a:solidFill>
                <a:ea typeface="HG丸ｺﾞｼｯｸM-PRO"/>
              </a:rPr>
              <a:t>事前に映像を見て考えていただきます。</a:t>
            </a:r>
            <a:endParaRPr kumimoji="1" lang="ja-JP" altLang="en-US" sz="1400" dirty="0">
              <a:solidFill>
                <a:srgbClr val="0000FF"/>
              </a:solidFill>
              <a:ea typeface="HG丸ｺﾞｼｯｸM-PRO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8224" y="348435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u="sng" dirty="0" smtClean="0">
                <a:ea typeface="HG丸ｺﾞｼｯｸM-PRO"/>
              </a:rPr>
              <a:t>はじめに</a:t>
            </a:r>
            <a:r>
              <a:rPr kumimoji="1" lang="en-US" altLang="ja-JP" sz="3600" u="sng" dirty="0" smtClean="0">
                <a:ea typeface="HG丸ｺﾞｼｯｸM-PRO"/>
              </a:rPr>
              <a:t>･･･</a:t>
            </a:r>
            <a:r>
              <a:rPr kumimoji="1" lang="ja-JP" altLang="en-US" sz="3600" u="sng" dirty="0" smtClean="0">
                <a:ea typeface="HG丸ｺﾞｼｯｸM-PRO"/>
              </a:rPr>
              <a:t>　　　　　　　　　　　　</a:t>
            </a:r>
            <a:endParaRPr kumimoji="1" lang="ja-JP" altLang="en-US" sz="3600" u="sng" dirty="0"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62371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700984" y="486611"/>
            <a:ext cx="7772623" cy="1058221"/>
          </a:xfrm>
          <a:prstGeom prst="rect">
            <a:avLst/>
          </a:prstGeom>
          <a:solidFill>
            <a:srgbClr val="E5E38E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 映像ができるまで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276610" y="893883"/>
            <a:ext cx="1184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講義：</a:t>
            </a:r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90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分</a:t>
            </a:r>
            <a:endParaRPr kumimoji="1" lang="en-US" altLang="ja-JP" sz="12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1400" y="348165"/>
            <a:ext cx="892654" cy="414300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第１回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06860" y="2878675"/>
            <a:ext cx="3789628" cy="1888588"/>
          </a:xfrm>
          <a:prstGeom prst="rect">
            <a:avLst/>
          </a:prstGeom>
          <a:solidFill>
            <a:schemeClr val="bg2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課題映像をもとに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、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映像</a:t>
            </a:r>
            <a:r>
              <a:rPr kumimoji="1" lang="ja-JP" altLang="en-US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制作の基本的な考え方を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学ぶ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endParaRPr kumimoji="1" lang="en-US" altLang="ja-JP" sz="16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効果的な撮影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方法を学ぶ</a:t>
            </a:r>
            <a:endParaRPr kumimoji="1" lang="en-US" altLang="ja-JP" sz="16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endParaRPr kumimoji="1" lang="en-US" altLang="ja-JP" sz="16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自分が何者かを知る</a:t>
            </a:r>
            <a:endParaRPr kumimoji="1" lang="en-US" altLang="ja-JP" sz="16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683979" y="2873929"/>
            <a:ext cx="3789628" cy="1893334"/>
          </a:xfrm>
          <a:prstGeom prst="rect">
            <a:avLst/>
          </a:prstGeom>
          <a:solidFill>
            <a:schemeClr val="bg2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チーム紹介映像の、ストーリーを考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dirty="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える</a:t>
            </a:r>
            <a:endParaRPr kumimoji="1" lang="en-US" altLang="ja-JP" sz="1600" dirty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00984" y="2624047"/>
            <a:ext cx="3802369" cy="249882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座学</a:t>
            </a:r>
            <a:endParaRPr kumimoji="1" lang="en-US" altLang="ja-JP" sz="1600" dirty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90843" y="2624047"/>
            <a:ext cx="3782763" cy="249882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グループワーク</a:t>
            </a:r>
            <a:endParaRPr kumimoji="1" lang="en-US" altLang="ja-JP" sz="1600" dirty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3</a:t>
            </a:fld>
            <a:endParaRPr lang="en-US"/>
          </a:p>
        </p:txBody>
      </p:sp>
      <p:sp>
        <p:nvSpPr>
          <p:cNvPr id="11" name="正方形/長方形 10"/>
          <p:cNvSpPr/>
          <p:nvPr/>
        </p:nvSpPr>
        <p:spPr>
          <a:xfrm>
            <a:off x="700984" y="1608400"/>
            <a:ext cx="7766747" cy="95906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映像制作の工程を説明し、そのノウハウを得ると同時に、映像制作の中から社会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で必要な３つの要素を学んでいく。座学とグループワーク。</a:t>
            </a:r>
            <a:endParaRPr kumimoji="1" lang="en-US" altLang="ja-JP" sz="16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342990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700984" y="611694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システム思考（論理的思考、批判的思考）</a:t>
            </a:r>
            <a:endParaRPr kumimoji="1" lang="en-US" altLang="ja-JP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95493" y="1006931"/>
            <a:ext cx="77633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映像をワンカットずつ分析し、論理的思考を養う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自ら考えたことを、構造的なところから順序立てて話す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latin typeface="HG丸ｺﾞｼｯｸM-PRO"/>
                <a:ea typeface="HG丸ｺﾞｼｯｸM-PRO"/>
              </a:rPr>
              <a:t>自ら考えたこと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を、文字にして組み立てる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latin typeface="HG丸ｺﾞｼｯｸM-PRO"/>
                <a:ea typeface="HG丸ｺﾞｼｯｸM-PRO"/>
              </a:rPr>
              <a:t>新聞や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本、グラフの</a:t>
            </a:r>
            <a:r>
              <a:rPr kumimoji="1" lang="ja-JP" altLang="en-US" sz="1600" dirty="0">
                <a:latin typeface="HG丸ｺﾞｼｯｸM-PRO"/>
                <a:ea typeface="HG丸ｺﾞｼｯｸM-PRO"/>
              </a:rPr>
              <a:t>読解、企画の立案など様々な場面で応用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可能</a:t>
            </a:r>
            <a:endParaRPr kumimoji="1" lang="en-US" altLang="ja-JP" sz="1600" dirty="0">
              <a:latin typeface="HG丸ｺﾞｼｯｸM-PRO"/>
              <a:ea typeface="HG丸ｺﾞｼｯｸM-PRO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6608" y="239341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>
                    <a:lumMod val="50000"/>
                  </a:schemeClr>
                </a:solidFill>
                <a:latin typeface="HG丸ｺﾞｼｯｸM-PRO"/>
                <a:ea typeface="HG丸ｺﾞｼｯｸM-PRO"/>
              </a:rPr>
              <a:t>身に付くスキル</a:t>
            </a:r>
            <a:endParaRPr kumimoji="1" lang="ja-JP" altLang="en-US" b="1" dirty="0">
              <a:solidFill>
                <a:schemeClr val="bg1">
                  <a:lumMod val="50000"/>
                </a:schemeClr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06475" y="2083122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チームビルディング</a:t>
            </a:r>
            <a:endParaRPr kumimoji="1" lang="en-US" altLang="ja-JP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0984" y="2478359"/>
            <a:ext cx="77633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付箋を使ったアイディア出しを体感し、みんなの意見を集約し、整理する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他の人の、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｢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自分とは異なった意見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｣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を受け入れる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06475" y="3056721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自分（他人）が何者かを知る</a:t>
            </a:r>
            <a:endParaRPr kumimoji="1" lang="en-US" altLang="ja-JP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00984" y="3451958"/>
            <a:ext cx="77633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自分が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｢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得意なこと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｣､｢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苦手なこと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｣､｢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今後目指して行きたいこと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｣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等を見つめ直す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自分の意見を作る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11966" y="4051834"/>
            <a:ext cx="7772623" cy="414300"/>
          </a:xfrm>
          <a:prstGeom prst="rect">
            <a:avLst/>
          </a:prstGeom>
          <a:noFill/>
          <a:ln w="28575" cmpd="sng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効果的な撮影方法</a:t>
            </a:r>
            <a:endParaRPr kumimoji="1" lang="en-US" altLang="ja-JP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06475" y="4447071"/>
            <a:ext cx="77633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少しのことで良い映像に変わる撮影方法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8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00984" y="1663540"/>
            <a:ext cx="7772623" cy="105822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チーム紹介映像の撮影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65442" y="2014909"/>
            <a:ext cx="3208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en-US" altLang="ja-JP" dirty="0" err="1" smtClean="0">
                <a:latin typeface="HG丸ｺﾞｼｯｸM-PRO"/>
                <a:ea typeface="HG丸ｺﾞｼｯｸM-PRO"/>
              </a:rPr>
              <a:t>iPad</a:t>
            </a:r>
            <a:r>
              <a:rPr kumimoji="1" lang="ja-JP" altLang="en-US" dirty="0" smtClean="0">
                <a:latin typeface="HG丸ｺﾞｼｯｸM-PRO"/>
                <a:ea typeface="HG丸ｺﾞｼｯｸM-PRO"/>
              </a:rPr>
              <a:t>や</a:t>
            </a:r>
            <a:r>
              <a:rPr kumimoji="1" lang="en-US" altLang="ja-JP" dirty="0" smtClean="0">
                <a:latin typeface="HG丸ｺﾞｼｯｸM-PRO"/>
                <a:ea typeface="HG丸ｺﾞｼｯｸM-PRO"/>
              </a:rPr>
              <a:t>iPhone</a:t>
            </a:r>
            <a:r>
              <a:rPr kumimoji="1" lang="ja-JP" altLang="en-US" dirty="0" smtClean="0">
                <a:latin typeface="HG丸ｺﾞｼｯｸM-PRO"/>
                <a:ea typeface="HG丸ｺﾞｼｯｸM-PRO"/>
              </a:rPr>
              <a:t>などで撮影</a:t>
            </a:r>
            <a:endParaRPr kumimoji="1" lang="en-US" altLang="ja-JP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8224" y="1525094"/>
            <a:ext cx="645519" cy="414300"/>
          </a:xfrm>
          <a:prstGeom prst="rect">
            <a:avLst/>
          </a:prstGeom>
          <a:solidFill>
            <a:schemeClr val="tx1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課題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00984" y="2776683"/>
            <a:ext cx="7766747" cy="1007115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講義で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学んだ映像制作の考え方や撮影方法をもとに、</a:t>
            </a:r>
            <a:r>
              <a:rPr kumimoji="1" lang="en-US" altLang="ja-JP" sz="1600" dirty="0" err="1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iPad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や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HG丸ｺﾞｼｯｸM-PRO"/>
                <a:ea typeface="HG丸ｺﾞｼｯｸM-PRO"/>
              </a:rPr>
              <a:t>iPhone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HG丸ｺﾞｼｯｸM-PRO"/>
                <a:ea typeface="HG丸ｺﾞｼｯｸM-PRO"/>
              </a:rPr>
              <a:t>で</a:t>
            </a:r>
            <a:endParaRPr kumimoji="1" lang="en-US" altLang="ja-JP" sz="1600" dirty="0" smtClean="0">
              <a:solidFill>
                <a:prstClr val="black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dirty="0">
                <a:solidFill>
                  <a:prstClr val="black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撮影を行う。</a:t>
            </a:r>
            <a:endParaRPr kumimoji="1" lang="en-US" altLang="ja-JP" sz="1600" dirty="0" smtClean="0">
              <a:solidFill>
                <a:prstClr val="black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700984" y="433188"/>
            <a:ext cx="7772623" cy="1098657"/>
          </a:xfrm>
          <a:prstGeom prst="rect">
            <a:avLst/>
          </a:prstGeom>
          <a:solidFill>
            <a:srgbClr val="CCFFCC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チーム紹介映像の発表と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学校紹介映像のストーリー作成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53709" y="777693"/>
            <a:ext cx="1954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発表：</a:t>
            </a:r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45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分</a:t>
            </a:r>
            <a:endParaRPr kumimoji="1" lang="en-US" altLang="ja-JP" sz="12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ストーリー作成：</a:t>
            </a:r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45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分</a:t>
            </a:r>
            <a:endParaRPr kumimoji="1" lang="en-US" altLang="ja-JP" sz="12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1400" y="157442"/>
            <a:ext cx="892654" cy="4143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第２回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00983" y="2830446"/>
            <a:ext cx="7772623" cy="19543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撮影した映像をチームごとに発表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dirty="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en-US" altLang="ja-JP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→</a:t>
            </a:r>
            <a:r>
              <a:rPr kumimoji="1" lang="ja-JP" altLang="en-US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何を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表現したのかを伝える</a:t>
            </a:r>
            <a:endParaRPr kumimoji="1" lang="en-US" altLang="ja-JP" sz="16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学校紹介映像のストーリー作成</a:t>
            </a:r>
            <a:endParaRPr kumimoji="1" lang="en-US" altLang="ja-JP" sz="16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→</a:t>
            </a:r>
            <a:r>
              <a:rPr kumimoji="1" lang="ja-JP" altLang="en-US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身近なことを見つめ直し、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学校</a:t>
            </a:r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PR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の</a:t>
            </a:r>
            <a:r>
              <a:rPr kumimoji="1" lang="ja-JP" altLang="en-US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ために何が必要なのかを精査する</a:t>
            </a:r>
            <a:endParaRPr kumimoji="1" lang="en-US" altLang="ja-JP" sz="16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en-US" altLang="ja-JP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→</a:t>
            </a:r>
            <a:r>
              <a:rPr kumimoji="1" lang="ja-JP" altLang="en-US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外部の人に伝えられるもの</a:t>
            </a:r>
            <a:endParaRPr kumimoji="1" lang="en-US" altLang="ja-JP" sz="16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ja-JP" altLang="ja-JP" sz="1600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</a:t>
            </a:r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→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それぞれのグループ独自の考えで表現する</a:t>
            </a:r>
            <a:endParaRPr kumimoji="1" lang="en-US" altLang="ja-JP" sz="1600" kern="25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07848" y="2580564"/>
            <a:ext cx="7758543" cy="249882"/>
          </a:xfrm>
          <a:prstGeom prst="rect">
            <a:avLst/>
          </a:prstGeom>
          <a:solidFill>
            <a:srgbClr val="77933C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グループワーク</a:t>
            </a:r>
            <a:endParaRPr kumimoji="1" lang="en-US" altLang="ja-JP" sz="1600" dirty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6</a:t>
            </a:fld>
            <a:endParaRPr lang="en-US"/>
          </a:p>
        </p:txBody>
      </p:sp>
      <p:sp>
        <p:nvSpPr>
          <p:cNvPr id="8" name="正方形/長方形 7"/>
          <p:cNvSpPr/>
          <p:nvPr/>
        </p:nvSpPr>
        <p:spPr>
          <a:xfrm>
            <a:off x="707848" y="1572405"/>
            <a:ext cx="7766747" cy="95906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チーム紹介映像を、順序立てて話しながら発表する。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学校紹介映像のストーリーをグループで作成する。</a:t>
            </a:r>
            <a:endParaRPr kumimoji="1" lang="en-US" altLang="ja-JP" sz="16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2592585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700984" y="1042811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kern="25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システム思考（論理的思考、批判的思考）</a:t>
            </a:r>
            <a:endParaRPr kumimoji="1" lang="en-US" altLang="ja-JP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95493" y="1438048"/>
            <a:ext cx="77633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物語の構成を論理的に組み立てる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自ら考えたことを言葉（文字）でアウトプットする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6608" y="670458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>
                    <a:lumMod val="50000"/>
                  </a:schemeClr>
                </a:solidFill>
                <a:latin typeface="HG丸ｺﾞｼｯｸM-PRO"/>
                <a:ea typeface="HG丸ｺﾞｼｯｸM-PRO"/>
              </a:rPr>
              <a:t>身に付くスキル</a:t>
            </a:r>
            <a:endParaRPr kumimoji="1" lang="ja-JP" altLang="en-US" b="1" dirty="0">
              <a:solidFill>
                <a:schemeClr val="bg1">
                  <a:lumMod val="50000"/>
                </a:schemeClr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06475" y="2129799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チームビルディング</a:t>
            </a:r>
            <a:endParaRPr kumimoji="1" lang="en-US" altLang="ja-JP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00984" y="2525036"/>
            <a:ext cx="77633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latin typeface="HG丸ｺﾞｼｯｸM-PRO"/>
                <a:ea typeface="HG丸ｺﾞｼｯｸM-PRO"/>
              </a:rPr>
              <a:t>他人の異なった意見を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受け入れながら、ひとつのものを完成させる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スケジュール管理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役割を考える</a:t>
            </a:r>
            <a:endParaRPr kumimoji="1" lang="en-US" altLang="ja-JP" sz="1600" dirty="0">
              <a:latin typeface="HG丸ｺﾞｼｯｸM-PRO"/>
              <a:ea typeface="HG丸ｺﾞｼｯｸM-PRO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06475" y="3487838"/>
            <a:ext cx="7772623" cy="414300"/>
          </a:xfrm>
          <a:prstGeom prst="rect">
            <a:avLst/>
          </a:prstGeom>
          <a:solidFill>
            <a:srgbClr val="FF6666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自分（他人）が何者かを知る</a:t>
            </a:r>
            <a:endParaRPr kumimoji="1" lang="en-US" altLang="ja-JP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00984" y="3883075"/>
            <a:ext cx="77633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学校の</a:t>
            </a:r>
            <a:r>
              <a:rPr kumimoji="1" lang="en-US" altLang="ja-JP" sz="1600" dirty="0" smtClean="0">
                <a:latin typeface="HG丸ｺﾞｼｯｸM-PRO"/>
                <a:ea typeface="HG丸ｺﾞｼｯｸM-PRO"/>
              </a:rPr>
              <a:t>PR</a:t>
            </a:r>
            <a:r>
              <a:rPr kumimoji="1" lang="ja-JP" altLang="en-US" sz="1600" dirty="0" smtClean="0">
                <a:latin typeface="HG丸ｺﾞｼｯｸM-PRO"/>
                <a:ea typeface="HG丸ｺﾞｼｯｸM-PRO"/>
              </a:rPr>
              <a:t>ポイントを考え、学校の良いところ、目指しているところを知る</a:t>
            </a:r>
            <a:endParaRPr kumimoji="1" lang="en-US" altLang="ja-JP" sz="16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46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  <p:sp>
        <p:nvSpPr>
          <p:cNvPr id="5" name="正方形/長方形 4"/>
          <p:cNvSpPr/>
          <p:nvPr/>
        </p:nvSpPr>
        <p:spPr>
          <a:xfrm>
            <a:off x="700984" y="1663540"/>
            <a:ext cx="7772623" cy="105822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ストーリーを完成させる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224" y="1525094"/>
            <a:ext cx="645519" cy="414300"/>
          </a:xfrm>
          <a:prstGeom prst="rect">
            <a:avLst/>
          </a:prstGeom>
          <a:solidFill>
            <a:schemeClr val="tx1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課題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00984" y="2776683"/>
            <a:ext cx="7766747" cy="1007115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次の授業から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撮影に入れるように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、映像のストーリーを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丸ｺﾞｼｯｸM-PRO"/>
                <a:ea typeface="HG丸ｺﾞｼｯｸM-PRO"/>
              </a:rPr>
              <a:t>完成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させる</a:t>
            </a:r>
            <a:endParaRPr kumimoji="1" lang="en-US" altLang="ja-JP" sz="1600" dirty="0" smtClean="0">
              <a:solidFill>
                <a:prstClr val="black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30725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700984" y="576226"/>
            <a:ext cx="7772623" cy="1098657"/>
          </a:xfrm>
          <a:prstGeom prst="rect">
            <a:avLst/>
          </a:prstGeom>
          <a:solidFill>
            <a:srgbClr val="E8A45C"/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学校紹介映像の撮影</a:t>
            </a:r>
            <a:r>
              <a:rPr kumimoji="1" lang="en-US" altLang="ja-JP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･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編集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973675" y="976631"/>
            <a:ext cx="14927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◇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撮影・編集</a:t>
            </a:r>
            <a:r>
              <a:rPr kumimoji="1" lang="en-US" altLang="ja-JP" sz="1200" dirty="0" smtClean="0">
                <a:latin typeface="HG丸ｺﾞｼｯｸM-PRO"/>
                <a:ea typeface="HG丸ｺﾞｼｯｸM-PRO"/>
              </a:rPr>
              <a:t>90</a:t>
            </a:r>
            <a:r>
              <a:rPr kumimoji="1" lang="ja-JP" altLang="en-US" sz="1200" dirty="0" smtClean="0">
                <a:latin typeface="HG丸ｺﾞｼｯｸM-PRO"/>
                <a:ea typeface="HG丸ｺﾞｼｯｸM-PRO"/>
              </a:rPr>
              <a:t>分</a:t>
            </a:r>
            <a:endParaRPr kumimoji="1" lang="en-US" altLang="ja-JP" sz="12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1400" y="300480"/>
            <a:ext cx="892654" cy="414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第３回</a:t>
            </a:r>
            <a:endParaRPr kumimoji="1" lang="en-US" altLang="ja-JP" dirty="0" smtClean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00983" y="2995196"/>
            <a:ext cx="7772623" cy="16454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講義で学んだ論理的思考や、撮影方法をもとに</a:t>
            </a:r>
            <a:r>
              <a:rPr kumimoji="1" lang="en-US" altLang="ja-JP" sz="1600" dirty="0">
                <a:solidFill>
                  <a:prstClr val="black"/>
                </a:solidFill>
                <a:latin typeface="HG丸ｺﾞｼｯｸM-PRO"/>
                <a:ea typeface="HG丸ｺﾞｼｯｸM-PRO"/>
              </a:rPr>
              <a:t>iPhone</a:t>
            </a:r>
            <a:r>
              <a:rPr kumimoji="1" lang="ja-JP" altLang="en-US" sz="1600" dirty="0">
                <a:solidFill>
                  <a:prstClr val="black"/>
                </a:solidFill>
                <a:latin typeface="HG丸ｺﾞｼｯｸM-PRO"/>
                <a:ea typeface="HG丸ｺﾞｼｯｸM-PRO"/>
              </a:rPr>
              <a:t>アプリ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HG丸ｺﾞｼｯｸM-PRO"/>
                <a:ea typeface="HG丸ｺﾞｼｯｸM-PRO"/>
              </a:rPr>
              <a:t>｢iMovie｣</a:t>
            </a:r>
            <a:r>
              <a:rPr kumimoji="1" lang="ja-JP" altLang="en-US" sz="1600" dirty="0">
                <a:solidFill>
                  <a:prstClr val="black"/>
                </a:solidFill>
                <a:latin typeface="HG丸ｺﾞｼｯｸM-PRO"/>
                <a:ea typeface="HG丸ｺﾞｼｯｸM-PRO"/>
              </a:rPr>
              <a:t>で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撮影</a:t>
            </a:r>
            <a:endParaRPr kumimoji="1" lang="en-US" altLang="ja-JP" sz="160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音楽や効果音を決める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テロップを決める（テキストレベル）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r>
              <a:rPr kumimoji="1" lang="en-US" altLang="ja-JP" sz="1600" dirty="0">
                <a:solidFill>
                  <a:schemeClr val="tx1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/>
                <a:ea typeface="HG丸ｺﾞｼｯｸM-PRO"/>
              </a:rPr>
              <a:t>編集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は、ストーリ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/>
                <a:ea typeface="HG丸ｺﾞｼｯｸM-PRO"/>
              </a:rPr>
              <a:t>の順番通りにつなぎ合わせるところ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/>
                <a:ea typeface="HG丸ｺﾞｼｯｸM-PRO"/>
              </a:rPr>
              <a:t>まで</a:t>
            </a:r>
            <a:endParaRPr kumimoji="1" lang="en-US" altLang="ja-JP" sz="1600" dirty="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07848" y="2745314"/>
            <a:ext cx="7758543" cy="24988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 cmpd="sng"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/>
                <a:ea typeface="HG丸ｺﾞｼｯｸM-PRO"/>
              </a:rPr>
              <a:t>グループワーク</a:t>
            </a:r>
            <a:endParaRPr kumimoji="1" lang="en-US" altLang="ja-JP" sz="1600" dirty="0">
              <a:solidFill>
                <a:schemeClr val="bg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9</a:t>
            </a:fld>
            <a:endParaRPr lang="en-US"/>
          </a:p>
        </p:txBody>
      </p:sp>
      <p:sp>
        <p:nvSpPr>
          <p:cNvPr id="8" name="正方形/長方形 7"/>
          <p:cNvSpPr/>
          <p:nvPr/>
        </p:nvSpPr>
        <p:spPr>
          <a:xfrm>
            <a:off x="707848" y="1723432"/>
            <a:ext cx="7766747" cy="959061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●</a:t>
            </a:r>
            <a:r>
              <a:rPr kumimoji="1" lang="ja-JP" altLang="en-US" sz="1600" kern="25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学校紹介映像の撮影を実際に行ってもらいます。</a:t>
            </a:r>
            <a:endParaRPr kumimoji="1" lang="en-US" altLang="ja-JP" sz="1600" kern="25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289853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716</TotalTime>
  <Words>736</Words>
  <Application>Microsoft Macintosh PowerPoint</Application>
  <PresentationFormat>画面に合わせる (16:9)</PresentationFormat>
  <Paragraphs>122</Paragraphs>
  <Slides>12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津田 盛治</cp:lastModifiedBy>
  <cp:revision>258</cp:revision>
  <cp:lastPrinted>2016-01-28T11:11:09Z</cp:lastPrinted>
  <dcterms:created xsi:type="dcterms:W3CDTF">2010-04-12T23:12:02Z</dcterms:created>
  <dcterms:modified xsi:type="dcterms:W3CDTF">2018-02-06T01:20:16Z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